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57" r:id="rId4"/>
    <p:sldId id="264" r:id="rId5"/>
    <p:sldId id="266" r:id="rId6"/>
    <p:sldId id="278" r:id="rId7"/>
    <p:sldId id="279" r:id="rId8"/>
    <p:sldId id="265" r:id="rId9"/>
    <p:sldId id="259" r:id="rId10"/>
    <p:sldId id="260" r:id="rId11"/>
    <p:sldId id="274" r:id="rId12"/>
    <p:sldId id="273" r:id="rId13"/>
    <p:sldId id="272" r:id="rId14"/>
    <p:sldId id="262" r:id="rId15"/>
    <p:sldId id="261" r:id="rId16"/>
    <p:sldId id="277" r:id="rId17"/>
    <p:sldId id="263" r:id="rId18"/>
    <p:sldId id="270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728" autoAdjust="0"/>
  </p:normalViewPr>
  <p:slideViewPr>
    <p:cSldViewPr>
      <p:cViewPr varScale="1">
        <p:scale>
          <a:sx n="83" d="100"/>
          <a:sy n="83" d="100"/>
        </p:scale>
        <p:origin x="8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23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23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23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0516230B-ED92-461D-9139-B91D6570CA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23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23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23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1EF3F477-1D46-46A4-9251-5A963A436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BB4CDA-DDA1-48C6-AB54-CF28ED0ED479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020171-C45D-453C-B459-1B2DE9B64D02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20924A-277F-430C-917E-589B6B54D4EF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569D5D-07EC-4079-9026-CCB7E8FD8D39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87C507-1F77-4706-98AB-B4E4F9492A18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B3536B-8E2D-4842-B51E-0A04B5BB2D66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FD52F5-646F-4702-9DD3-35D320B607E5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7E7A3D-BA93-42A2-95F8-85DCE1C1A2DC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836930-3F18-439B-9283-BFB7F0DAE678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5A0C48-C135-4F7A-A156-AFCFE6682A1F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9621E-0B5B-43C1-8CA6-21C69EABF705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E7A54-D6C2-4195-8406-0AAB176FEC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642553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46E2F5-D062-409B-9CE1-72A9236A1287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0DD6F-45C1-4720-965D-29F30F2E4A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91294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9DB9D7-C03E-4085-BA04-F329126A02E1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3FDF7-AD0C-4232-B0B0-D085281582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925187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815A-95F0-4184-847B-C7FB2632053B}" type="datetime1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FDCB-FF8B-4598-A687-BA90D93630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997717"/>
      </p:ext>
    </p:extLst>
  </p:cSld>
  <p:clrMapOvr>
    <a:masterClrMapping/>
  </p:clrMapOvr>
  <p:transition spd="med">
    <p:cover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9812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43600" y="4114800"/>
            <a:ext cx="2971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DDE43-5014-4D19-869B-D4DF8A0B386C}" type="datetime1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7FA03-DF54-4104-9168-E60D6D676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823212"/>
      </p:ext>
    </p:extLst>
  </p:cSld>
  <p:clrMapOvr>
    <a:masterClrMapping/>
  </p:clrMapOvr>
  <p:transition spd="med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DFECB-268B-4D37-8F38-B734140C6D30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7B8F0-944B-4F81-8653-15D602286F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291206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55FF7-6200-4B52-9941-93F4BE15183F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B6963-9BBB-4A8B-BAAB-DB5E23ABA9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81238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37728-2E7B-46A0-8CEF-6DFDE1A7468E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9240B-575B-4E29-B659-DFEDCCE06B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498041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7F5F6-8276-44D2-894C-BA53002C0D6B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B2AF5-0B9D-4946-8B02-D97035F62B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156234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1CE6F0-BA94-4120-8017-C32C54765562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1D5DB-F4A7-4667-9EC3-49C0FBD781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928732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DF9C9-4091-4B6F-A0F4-CC272A73D1CE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1A823-E93A-43C2-83C0-7318BF13E8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82255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0874CC0-967C-4644-86D9-B966CCD21474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D5E7A1-E7A2-4769-8826-020B42417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422145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49E15-7C89-4104-AE25-DCBB51E12AA5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9F12A-0E85-4C4A-8E21-3CF1878DFC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21272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DC1C69-3819-416D-9A33-996DF221276E}" type="datetime1">
              <a:rPr lang="en-US" smtClean="0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D50622-8F72-4179-A87D-3074F445A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38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60" r:id="rId2"/>
    <p:sldLayoutId id="2147484561" r:id="rId3"/>
    <p:sldLayoutId id="2147484562" r:id="rId4"/>
    <p:sldLayoutId id="2147484563" r:id="rId5"/>
    <p:sldLayoutId id="2147484564" r:id="rId6"/>
    <p:sldLayoutId id="2147484565" r:id="rId7"/>
    <p:sldLayoutId id="2147484566" r:id="rId8"/>
    <p:sldLayoutId id="2147484567" r:id="rId9"/>
    <p:sldLayoutId id="2147484568" r:id="rId10"/>
    <p:sldLayoutId id="2147484569" r:id="rId11"/>
    <p:sldLayoutId id="2147484570" r:id="rId12"/>
    <p:sldLayoutId id="2147484571" r:id="rId13"/>
  </p:sldLayoutIdLst>
  <p:transition spd="med">
    <p:cover dir="ld"/>
  </p:transition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iche.edu/wu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scc.ctc.edu/" TargetMode="External"/><Relationship Id="rId2" Type="http://schemas.openxmlformats.org/officeDocument/2006/relationships/hyperlink" Target="http://www.centralia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hc.edu/" TargetMode="External"/><Relationship Id="rId4" Type="http://schemas.openxmlformats.org/officeDocument/2006/relationships/hyperlink" Target="http://www.lowercolumbia.ed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hc.edu/foundation/world-class-scholar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batestech.edu/" TargetMode="External"/><Relationship Id="rId7" Type="http://schemas.openxmlformats.org/officeDocument/2006/relationships/hyperlink" Target="https://www.perrytech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ptc.edu/" TargetMode="External"/><Relationship Id="rId5" Type="http://schemas.openxmlformats.org/officeDocument/2006/relationships/hyperlink" Target="https://www.ghc.edu/academics/degrees-and-certificates/professional" TargetMode="External"/><Relationship Id="rId4" Type="http://schemas.openxmlformats.org/officeDocument/2006/relationships/hyperlink" Target="http://www.ghc.ctc.ed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vy.mil/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www.goarm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cg.mil/" TargetMode="External"/><Relationship Id="rId5" Type="http://schemas.openxmlformats.org/officeDocument/2006/relationships/hyperlink" Target="http://www.marines.mil/" TargetMode="External"/><Relationship Id="rId4" Type="http://schemas.openxmlformats.org/officeDocument/2006/relationships/hyperlink" Target="http://www.af.mil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7" Type="http://schemas.openxmlformats.org/officeDocument/2006/relationships/hyperlink" Target="https://readysetgrad.wa.gov/college/college-bound-scholarship-progra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net.com/" TargetMode="External"/><Relationship Id="rId5" Type="http://schemas.openxmlformats.org/officeDocument/2006/relationships/hyperlink" Target="http://www.thewashboard.org/" TargetMode="External"/><Relationship Id="rId4" Type="http://schemas.openxmlformats.org/officeDocument/2006/relationships/hyperlink" Target="http://www.fastweb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llapavalley.org/Domain/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llapavalley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\\Joshua\staff\Academic%20Portfoli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ei.sos.wa.gov/agency/osos/en/Pages/MyVoteOLVR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ss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1846550"/>
            <a:ext cx="7848600" cy="4572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         Class of 2020 </a:t>
            </a:r>
            <a:br>
              <a:rPr lang="en-US" sz="6000" dirty="0" smtClean="0"/>
            </a:br>
            <a:r>
              <a:rPr lang="en-US" sz="6000" dirty="0" smtClean="0"/>
              <a:t>Senior Parent Night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838700"/>
            <a:ext cx="5486400" cy="17526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   October 30, 2019</a:t>
            </a:r>
            <a:endParaRPr lang="en-US" altLang="en-US" sz="3600" baseline="30000" dirty="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7790AB-FA47-4D88-B549-A85E5AAC48A9}" type="datetime1">
              <a:rPr lang="en-US" altLang="en-US" sz="10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A74A9-A98A-4516-901D-5C9847B7D77A}" type="slidenum">
              <a:rPr lang="en-US" altLang="en-US" sz="10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7" name="Picture 8" descr="GearUp_Logo_cor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668963"/>
            <a:ext cx="269081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1"/>
          <p:cNvSpPr>
            <a:spLocks noChangeArrowheads="1"/>
          </p:cNvSpPr>
          <p:nvPr/>
        </p:nvSpPr>
        <p:spPr bwMode="auto">
          <a:xfrm>
            <a:off x="2286000" y="172085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184" y="2347722"/>
            <a:ext cx="1804416" cy="239744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Let’s Make Plans for 13</a:t>
            </a:r>
            <a:r>
              <a:rPr lang="en-US" b="1" baseline="30000" dirty="0" smtClean="0">
                <a:solidFill>
                  <a:srgbClr val="C00000"/>
                </a:solidFill>
              </a:rPr>
              <a:t>th</a:t>
            </a:r>
            <a:r>
              <a:rPr lang="en-US" b="1" dirty="0" smtClean="0">
                <a:solidFill>
                  <a:srgbClr val="C00000"/>
                </a:solidFill>
              </a:rPr>
              <a:t> Year….</a:t>
            </a:r>
            <a:r>
              <a:rPr lang="en-US" dirty="0" smtClean="0"/>
              <a:t> 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>
          <a:xfrm>
            <a:off x="919597" y="1301750"/>
            <a:ext cx="7391400" cy="4953000"/>
          </a:xfrm>
        </p:spPr>
        <p:txBody>
          <a:bodyPr/>
          <a:lstStyle/>
          <a:p>
            <a:pPr marL="731837" lvl="2" indent="0" eaLnBrk="1" hangingPunct="1">
              <a:buFont typeface="Wingdings" panose="05000000000000000000" pitchFamily="2" charset="2"/>
              <a:buNone/>
              <a:defRPr/>
            </a:pPr>
            <a:endParaRPr lang="en-US" altLang="en-US" b="1" dirty="0" smtClean="0"/>
          </a:p>
          <a:p>
            <a:pPr lvl="2" eaLnBrk="1" hangingPunct="1">
              <a:defRPr/>
            </a:pPr>
            <a:r>
              <a:rPr lang="en-US" altLang="en-US" sz="2400" b="1" dirty="0" smtClean="0">
                <a:solidFill>
                  <a:srgbClr val="003399"/>
                </a:solidFill>
              </a:rPr>
              <a:t>Testing</a:t>
            </a:r>
          </a:p>
          <a:p>
            <a:pPr lvl="3" eaLnBrk="1" hangingPunct="1">
              <a:defRPr/>
            </a:pPr>
            <a:r>
              <a:rPr lang="en-US" altLang="en-US" sz="2400" b="1" dirty="0" smtClean="0">
                <a:solidFill>
                  <a:srgbClr val="003399"/>
                </a:solidFill>
              </a:rPr>
              <a:t>  </a:t>
            </a:r>
            <a:r>
              <a:rPr lang="en-US" altLang="en-US" sz="2400" b="1" dirty="0" smtClean="0"/>
              <a:t>SAT and ACT (Should happen NOW)</a:t>
            </a:r>
          </a:p>
          <a:p>
            <a:pPr lvl="2" eaLnBrk="1" hangingPunct="1">
              <a:defRPr/>
            </a:pPr>
            <a:r>
              <a:rPr lang="en-US" altLang="en-US" sz="2400" b="1" dirty="0" smtClean="0">
                <a:solidFill>
                  <a:srgbClr val="003399"/>
                </a:solidFill>
              </a:rPr>
              <a:t>College &amp; Program Applications</a:t>
            </a:r>
          </a:p>
          <a:p>
            <a:pPr eaLnBrk="1" hangingPunct="1">
              <a:defRPr/>
            </a:pPr>
            <a:endParaRPr lang="en-US" altLang="en-US" b="1" dirty="0" smtClean="0"/>
          </a:p>
          <a:p>
            <a:pPr eaLnBrk="1" hangingPunct="1">
              <a:defRPr/>
            </a:pPr>
            <a:r>
              <a:rPr lang="en-US" altLang="en-US" b="1" dirty="0" smtClean="0"/>
              <a:t>2 Days Absences for Program Visitations are School Related / Excused Absences</a:t>
            </a:r>
          </a:p>
          <a:p>
            <a:pPr eaLnBrk="1" hangingPunct="1">
              <a:defRPr/>
            </a:pPr>
            <a:endParaRPr lang="en-US" altLang="en-US" b="1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1B5D20-02CB-489D-A82A-E342C523C8DF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516338-687B-4984-9DA2-17971EE3C09D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4379370"/>
            <a:ext cx="3481388" cy="2316705"/>
          </a:xfrm>
          <a:prstGeom prst="rect">
            <a:avLst/>
          </a:prstGeo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GEAR UP is here to help!</a:t>
            </a:r>
            <a:endParaRPr lang="en-US" b="1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5562600" cy="4873625"/>
          </a:xfrm>
        </p:spPr>
        <p:txBody>
          <a:bodyPr/>
          <a:lstStyle/>
          <a:p>
            <a:r>
              <a:rPr lang="en-US" altLang="en-US" b="1" smtClean="0"/>
              <a:t>Field trips to colleges and universities</a:t>
            </a:r>
          </a:p>
          <a:p>
            <a:r>
              <a:rPr lang="en-US" altLang="en-US" b="1" smtClean="0"/>
              <a:t>Cultural events and experience-enhancers</a:t>
            </a:r>
          </a:p>
          <a:p>
            <a:endParaRPr lang="en-US" altLang="en-US" b="1" smtClean="0"/>
          </a:p>
          <a:p>
            <a:r>
              <a:rPr lang="en-US" altLang="en-US" b="1" smtClean="0"/>
              <a:t>Funding for PSAT, SAT, ACT</a:t>
            </a:r>
          </a:p>
          <a:p>
            <a:endParaRPr lang="en-US" altLang="en-US" b="1" smtClean="0"/>
          </a:p>
          <a:p>
            <a:r>
              <a:rPr lang="en-US" altLang="en-US" b="1" smtClean="0"/>
              <a:t>Help with filling our financial aid forms</a:t>
            </a:r>
          </a:p>
          <a:p>
            <a:endParaRPr lang="en-US" altLang="en-US" b="1" smtClean="0"/>
          </a:p>
          <a:p>
            <a:r>
              <a:rPr lang="en-US" altLang="en-US" b="1" smtClean="0"/>
              <a:t>College, career guidance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E8796E-200F-4DCD-B5CA-818F55E3F2A3}" type="datetime1">
              <a:rPr lang="en-US" altLang="en-US" sz="1200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2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5BA1A7-8D31-44AE-87C5-F90BC3A7668A}" type="slidenum">
              <a:rPr lang="en-US" altLang="en-U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228600" y="3429000"/>
            <a:ext cx="167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dirty="0" smtClean="0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Megan </a:t>
            </a:r>
            <a:r>
              <a:rPr lang="en-US" altLang="en-US" b="1" dirty="0" err="1" smtClean="0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McNelly</a:t>
            </a:r>
            <a:endParaRPr lang="en-US" altLang="en-US" b="1" dirty="0">
              <a:latin typeface="Tempus Sans ITC" panose="04020404030D07020202" pitchFamily="82" charset="0"/>
              <a:ea typeface="MV Boli" panose="02000500030200090000" pitchFamily="2" charset="0"/>
              <a:cs typeface="MV Boli" panose="02000500030200090000" pitchFamily="2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4-Year University</a:t>
            </a:r>
          </a:p>
        </p:txBody>
      </p:sp>
      <p:sp>
        <p:nvSpPr>
          <p:cNvPr id="27651" name="Content Placeholder 1"/>
          <p:cNvSpPr>
            <a:spLocks noGrp="1"/>
          </p:cNvSpPr>
          <p:nvPr>
            <p:ph idx="1"/>
          </p:nvPr>
        </p:nvSpPr>
        <p:spPr>
          <a:xfrm>
            <a:off x="588169" y="1957460"/>
            <a:ext cx="7670800" cy="4144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SAT, ACT</a:t>
            </a:r>
          </a:p>
          <a:p>
            <a:pPr lvl="1" eaLnBrk="1" hangingPunct="1"/>
            <a:r>
              <a:rPr lang="en-US" altLang="en-US" sz="2400" b="1" dirty="0" smtClean="0"/>
              <a:t>Get the score you want, or re-take</a:t>
            </a:r>
          </a:p>
          <a:p>
            <a:pPr lvl="1" eaLnBrk="1" hangingPunct="1"/>
            <a:r>
              <a:rPr lang="en-US" altLang="en-US" sz="2400" b="1" dirty="0" smtClean="0"/>
              <a:t>Schools will take the best of your tests</a:t>
            </a:r>
          </a:p>
          <a:p>
            <a:pPr eaLnBrk="1" hangingPunct="1"/>
            <a:r>
              <a:rPr lang="en-US" altLang="en-US" b="1" dirty="0" smtClean="0"/>
              <a:t>Visit schools</a:t>
            </a:r>
          </a:p>
          <a:p>
            <a:pPr lvl="1" eaLnBrk="1" hangingPunct="1"/>
            <a:r>
              <a:rPr lang="en-US" altLang="en-US" sz="2400" b="1" dirty="0" smtClean="0"/>
              <a:t>See Admissions Office, campus tour</a:t>
            </a:r>
          </a:p>
          <a:p>
            <a:pPr lvl="1" eaLnBrk="1" hangingPunct="1"/>
            <a:r>
              <a:rPr lang="en-US" altLang="en-US" sz="2400" b="1" dirty="0" smtClean="0"/>
              <a:t>Visit while school is in session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APPLY EARLY, APPLY NOW!</a:t>
            </a:r>
          </a:p>
          <a:p>
            <a:pPr lvl="1" eaLnBrk="1" hangingPunct="1"/>
            <a:endParaRPr lang="en-US" altLang="en-US" b="1" dirty="0" smtClean="0"/>
          </a:p>
          <a:p>
            <a:pPr lvl="1" eaLnBrk="1" hangingPunct="1"/>
            <a:r>
              <a:rPr lang="en-US" altLang="en-US" b="1" dirty="0" smtClean="0">
                <a:hlinkClick r:id="rId2"/>
              </a:rPr>
              <a:t>WUE:  Western Undergraduate Exchange</a:t>
            </a:r>
            <a:endParaRPr lang="en-US" altLang="en-US" b="1" dirty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251F85-9453-4569-A095-DAC0403C91BA}" type="datetime1">
              <a:rPr lang="en-US" altLang="en-US" sz="1000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C1C8FA-383C-49E7-9FB3-637496D612D4}" type="slidenum">
              <a:rPr lang="en-US" altLang="en-US" sz="1000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4" name="Picture 2" descr="Bascom Hall- Location of Graduate Admiss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Community College</a:t>
            </a: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2819400" y="2674938"/>
            <a:ext cx="5461000" cy="34512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hlinkClick r:id="rId2"/>
              </a:rPr>
              <a:t>Centralia CC</a:t>
            </a:r>
            <a:endParaRPr lang="en-U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>
                <a:hlinkClick r:id="rId3"/>
              </a:rPr>
              <a:t>South Puget Sound CC</a:t>
            </a:r>
            <a:endParaRPr lang="en-US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hlinkClick r:id="rId4"/>
              </a:rPr>
              <a:t>Lower Columbia CC</a:t>
            </a:r>
            <a:endParaRPr lang="en-U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>
                <a:hlinkClick r:id="rId5"/>
              </a:rPr>
              <a:t>Grays Harbor CC</a:t>
            </a:r>
            <a:endParaRPr lang="en-US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800" b="1" dirty="0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0E96F3-F4A6-442D-8217-33C70517E28B}" type="datetime1">
              <a:rPr lang="en-US" altLang="en-US" sz="1000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439630-7C7B-4AD6-A782-61EC0FDCD39A}" type="slidenum">
              <a:rPr lang="en-US" altLang="en-US" sz="1000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8678" name="Picture 7" descr="http://wikis.evergreen.edu/harborpedia/images/thumb/2/20/Choker.jpg/400px-Choke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751">
            <a:off x="5738813" y="661988"/>
            <a:ext cx="255905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1"/>
          <p:cNvSpPr txBox="1">
            <a:spLocks noChangeArrowheads="1"/>
          </p:cNvSpPr>
          <p:nvPr/>
        </p:nvSpPr>
        <p:spPr bwMode="auto">
          <a:xfrm rot="-1086424">
            <a:off x="350838" y="1905000"/>
            <a:ext cx="35639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Check out programs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Check out credit transfer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World Class Scholars--GHC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408863" cy="42973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hlinkClick r:id="rId3"/>
              </a:rPr>
              <a:t>World Class Scholars Web Page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3000" b="1" dirty="0" smtClean="0"/>
              <a:t>Check your requirements to make sure you are eligible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3000" b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 smtClean="0"/>
              <a:t>GPA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 smtClean="0"/>
              <a:t>Portfolio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/>
              <a:t>Community Service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b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b="1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en-US" dirty="0" smtClean="0"/>
          </a:p>
        </p:txBody>
      </p:sp>
      <p:sp>
        <p:nvSpPr>
          <p:cNvPr id="297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48F358-19DF-41F6-BB01-AB3C70EB88C5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EEC535-CD21-4112-94DF-C19067B7C8EE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88" y="4703763"/>
            <a:ext cx="2654300" cy="165100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 </a:t>
            </a:r>
            <a:r>
              <a:rPr lang="en-US" sz="4800" b="1" dirty="0" smtClean="0"/>
              <a:t>Vocational Schools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0104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 smtClean="0">
                <a:hlinkClick r:id="rId3"/>
              </a:rPr>
              <a:t>Bates Technical College</a:t>
            </a:r>
            <a:endParaRPr lang="en-US" altLang="en-US" sz="2800" b="1" dirty="0">
              <a:hlinkClick r:id="rId4"/>
            </a:endParaRPr>
          </a:p>
          <a:p>
            <a:pPr eaLnBrk="1" hangingPunct="1"/>
            <a:r>
              <a:rPr lang="en-US" altLang="en-US" sz="2800" b="1" dirty="0" smtClean="0">
                <a:hlinkClick r:id="rId5"/>
              </a:rPr>
              <a:t>Grays Harbor College Technical</a:t>
            </a:r>
            <a:endParaRPr lang="en-US" altLang="en-US" sz="2800" b="1" dirty="0" smtClean="0"/>
          </a:p>
          <a:p>
            <a:pPr eaLnBrk="1" hangingPunct="1"/>
            <a:r>
              <a:rPr lang="en-US" altLang="en-US" sz="2800" b="1" dirty="0" smtClean="0">
                <a:hlinkClick r:id="rId6"/>
              </a:rPr>
              <a:t>Clover Park Technical College</a:t>
            </a:r>
            <a:endParaRPr lang="en-US" altLang="en-US" sz="2800" b="1" dirty="0" smtClean="0"/>
          </a:p>
          <a:p>
            <a:pPr eaLnBrk="1" hangingPunct="1"/>
            <a:r>
              <a:rPr lang="en-US" altLang="en-US" sz="2800" b="1" dirty="0" smtClean="0">
                <a:hlinkClick r:id="rId7"/>
              </a:rPr>
              <a:t>Perry Technical Institute</a:t>
            </a:r>
            <a:endParaRPr lang="en-US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88ECB0-F9F1-4812-B73A-9E34D1CD502C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68E5DC-4825-4FCE-8432-24EC82A4FF1A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pic>
        <p:nvPicPr>
          <p:cNvPr id="31750" name="Picture 5" descr="vocational-school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67200"/>
            <a:ext cx="5486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dirty="0" smtClean="0"/>
              <a:t>Military Service </a:t>
            </a:r>
            <a:endParaRPr lang="en-US" sz="4800" b="1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>
                <a:hlinkClick r:id="rId2"/>
              </a:rPr>
              <a:t>Army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>
                <a:hlinkClick r:id="rId3"/>
              </a:rPr>
              <a:t>Navy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>
                <a:hlinkClick r:id="rId4"/>
              </a:rPr>
              <a:t>Air Force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>
                <a:hlinkClick r:id="rId5"/>
              </a:rPr>
              <a:t>Marines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>
                <a:hlinkClick r:id="rId6"/>
              </a:rPr>
              <a:t>Coast Guard</a:t>
            </a: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ROTC:  (Reserve Officer Training Corps)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See college ROTC office</a:t>
            </a:r>
          </a:p>
          <a:p>
            <a:pPr lvl="1">
              <a:defRPr/>
            </a:pPr>
            <a:r>
              <a:rPr lang="en-US" altLang="en-US" dirty="0" smtClean="0"/>
              <a:t>Programs for different military branches in different colleges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4E99B4-31BD-4E01-A68F-C32C256004B3}" type="datetime1">
              <a:rPr lang="en-US" altLang="en-US" sz="1200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2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E7168A-5905-4E13-8893-F5348811865A}" type="slidenum">
              <a:rPr lang="en-US" altLang="en-U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3798" name="Picture 3" descr="C:\Users\nancym\AppData\Local\Microsoft\Windows\Temporary Internet Files\Content.IE5\Z8H8MT21\MP900400667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3121025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0772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Scholarships and Financial Aid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924800" cy="57277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Financial Aid information</a:t>
            </a:r>
          </a:p>
          <a:p>
            <a:pPr lvl="1" eaLnBrk="1" hangingPunct="1"/>
            <a:r>
              <a:rPr lang="en-US" altLang="en-US" b="1" dirty="0" smtClean="0"/>
              <a:t>Watch for scams</a:t>
            </a:r>
          </a:p>
          <a:p>
            <a:pPr lvl="1" eaLnBrk="1" hangingPunct="1"/>
            <a:r>
              <a:rPr lang="en-US" altLang="en-US" b="1" dirty="0" smtClean="0">
                <a:hlinkClick r:id="rId3"/>
              </a:rPr>
              <a:t>www.fafsa.ed.gov</a:t>
            </a:r>
            <a:endParaRPr lang="en-US" altLang="en-US" b="1" dirty="0" smtClean="0"/>
          </a:p>
          <a:p>
            <a:pPr lvl="1"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Financial Aid Workshop</a:t>
            </a:r>
          </a:p>
          <a:p>
            <a:pPr lvl="1" eaLnBrk="1" hangingPunct="1"/>
            <a:r>
              <a:rPr lang="en-US" altLang="en-US" b="1" dirty="0" smtClean="0"/>
              <a:t> GHC Riverview Center (November)</a:t>
            </a:r>
          </a:p>
          <a:p>
            <a:pPr lvl="1"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hlinkClick r:id="rId4"/>
              </a:rPr>
              <a:t>www.fastweb.com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hlinkClick r:id="rId5"/>
              </a:rPr>
              <a:t>www.thewashboard.org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hlinkClick r:id="rId6"/>
              </a:rPr>
              <a:t>www.collegenet.com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hlinkClick r:id="rId7"/>
              </a:rPr>
              <a:t>College Bound Scholarship Website</a:t>
            </a:r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348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222C8E-F927-4FDB-AC82-008BD866AC6D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A18502-6BE6-434C-A756-A87B17F400C9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34822" name="TextBox 1"/>
          <p:cNvSpPr txBox="1">
            <a:spLocks noChangeArrowheads="1"/>
          </p:cNvSpPr>
          <p:nvPr/>
        </p:nvSpPr>
        <p:spPr bwMode="auto">
          <a:xfrm rot="1147069">
            <a:off x="6400800" y="1905000"/>
            <a:ext cx="21336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Scholarships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Grants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Loans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305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/>
              <a:t>Questions? </a:t>
            </a:r>
          </a:p>
        </p:txBody>
      </p:sp>
      <p:sp>
        <p:nvSpPr>
          <p:cNvPr id="38915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A43E67-5463-40E7-BE59-DFDB1D112E17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BFCEFA-8040-4B65-B132-854C19CB31C4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279650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us know how we can help.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altLang="en-US" sz="2800" dirty="0" smtClean="0"/>
              <a:t>We are here to help, to answer questions, and to find an answer when we don’t know it!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2" y="426625"/>
            <a:ext cx="2381250" cy="1694685"/>
          </a:xfrm>
          <a:prstGeom prst="rect">
            <a:avLst/>
          </a:prstGeo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Welcome!</a:t>
            </a:r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44959" y="1250805"/>
            <a:ext cx="8153400" cy="49831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4000" i="1" dirty="0" smtClean="0">
                <a:solidFill>
                  <a:srgbClr val="FF0000"/>
                </a:solidFill>
              </a:rPr>
              <a:t>Introductions: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Ned Floeter, </a:t>
            </a:r>
            <a:r>
              <a:rPr lang="en-US" sz="2800" i="1" dirty="0" smtClean="0"/>
              <a:t>Principal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200" i="1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Julie Avery, </a:t>
            </a:r>
            <a:r>
              <a:rPr lang="en-US" sz="2800" i="1" dirty="0" smtClean="0"/>
              <a:t>Registrar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200" i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Brandyn Bates, </a:t>
            </a:r>
            <a:r>
              <a:rPr lang="en-US" sz="2800" i="1" dirty="0" smtClean="0"/>
              <a:t>College Prep English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Brad Donovan</a:t>
            </a:r>
            <a:r>
              <a:rPr lang="en-US" sz="2800" i="1" dirty="0" smtClean="0"/>
              <a:t>, Senior English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200" i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Megan McNelly, </a:t>
            </a:r>
            <a:r>
              <a:rPr lang="en-US" sz="2800" i="1" dirty="0" smtClean="0"/>
              <a:t>GEAR UP Specialist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i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Kate Languell, </a:t>
            </a:r>
            <a:r>
              <a:rPr lang="en-US" sz="2800" i="1" dirty="0" smtClean="0"/>
              <a:t>School Counselor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200" i="1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Nancy Morris</a:t>
            </a:r>
            <a:r>
              <a:rPr lang="en-US" sz="2800" i="1" dirty="0" smtClean="0"/>
              <a:t>, Superintendent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EEBDE9-9838-4B57-94E8-3E3FD1CA3FF1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669049-43BA-4716-A3B8-1AEB0D36D702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6096000" cy="1057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Why Are We Here?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828800"/>
            <a:ext cx="6248400" cy="4724400"/>
          </a:xfrm>
        </p:spPr>
        <p:txBody>
          <a:bodyPr/>
          <a:lstStyle/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 sz="2800" b="1" dirty="0" smtClean="0"/>
              <a:t>Exciting, scary, busy time!</a:t>
            </a: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 sz="2800" b="1" dirty="0" smtClean="0"/>
              <a:t>School, parents, and students work together to help students take advantage of opportunities</a:t>
            </a: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endParaRPr lang="en-US" altLang="en-US" sz="2800" b="1" dirty="0" smtClean="0"/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 sz="2800" b="1" dirty="0" smtClean="0"/>
              <a:t>Graduation Requirements</a:t>
            </a:r>
          </a:p>
          <a:p>
            <a:pPr marL="620713" lvl="1" eaLnBrk="1" hangingPunct="1">
              <a:spcBef>
                <a:spcPts val="325"/>
              </a:spcBef>
              <a:buFont typeface="Verdana" panose="020B0604030504040204" pitchFamily="34" charset="0"/>
              <a:buChar char="◦"/>
            </a:pPr>
            <a:endParaRPr lang="en-US" altLang="en-US" sz="2800" b="1" dirty="0" smtClean="0"/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en-US" altLang="en-US" sz="3000" b="1" dirty="0" smtClean="0"/>
              <a:t>Plans for beyond HS</a:t>
            </a:r>
          </a:p>
        </p:txBody>
      </p:sp>
      <p:sp>
        <p:nvSpPr>
          <p:cNvPr id="1331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D04413-B595-4990-A814-A007B5B7C298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8724CC-2800-48BB-8FE8-2A9F2545C87C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203200" y="5105400"/>
            <a:ext cx="2895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Ned Floeter</a:t>
            </a:r>
            <a:endParaRPr lang="en-US" altLang="en-US" sz="2800" b="1" dirty="0">
              <a:latin typeface="Tempus Sans ITC" panose="04020404030D07020202" pitchFamily="82" charset="0"/>
              <a:ea typeface="MV Boli" panose="02000500030200090000" pitchFamily="2" charset="0"/>
              <a:cs typeface="MV Boli" panose="02000500030200090000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Principal</a:t>
            </a:r>
          </a:p>
        </p:txBody>
      </p:sp>
      <p:sp>
        <p:nvSpPr>
          <p:cNvPr id="13319" name="AutoShape 9" descr="data:image/jpeg;base64,/9j/4AAQSkZJRgABAQAAAQABAAD/2wCEAAkGBhQQEBEUERQWEhUVGRgYGBYQFRgVGBgbGBUVFRUVGBsZIDIfFxkjGRcWHy8gIykpLCwsFR8xNTAqNSYrLCkBCQoKBQUFDQUFDSkYEhgpKSkpKSkpKSkpKSkpKSkpKSkpKSkpKSkpKSkpKSkpKSkpKSkpKSkpKSkpKSkpKSkpKf/AABEIAOEA4QMBIgACEQEDEQH/xAAcAAEAAwEBAQEBAAAAAAAAAAAABgcIBQQCAwH/xABSEAABAwIDBAMIDQgIBQUAAAABAAIDBBEFEiEGBzFBCBNRIjVhcXOBkZIUGDIzUlNUcqGxsrPRFSM0QmJ0k8MXlKLBwsTS4zZDY9PwFiQlgoX/xAAUAQEAAAAAAAAAAAAAAAAAAAAA/8QAFBEBAAAAAAAAAAAAAAAAAAAAAP/aAAwDAQACEQMRAD8AvFERAREQEREBERAREQEREBERAREQEREBERAREQEREBERAREQEREBEXK2m2khw+mfUVDsrG8BpdzjwY0c3H+49iDqoqg9sjS/JpvWYntkaX5NN6zUFvootg+8Onq8PkrYbubE0mSO4zsIFyw+HsPAqEDpI0vyab1mILgRQ7YDeVFjBm6qJ8XVZb9YQb5uyymKAi42120zMNpJKmRrntZa7WWBNzbmq59sjS/JpvWagt9FT56SNL8mm9ZitjD6wTRRyAWD2tcAeIzAG30oPQirPaTfxR0dTJA2OScxmznxlobmGjmi/GxXM9sjS/JpvWagt9FWmzO/ejrKlkDmPp8+jXyluUu0ys04E8r+Lmu1t7vPpsI6tsodLJJqI4yLho/XdfgL6Dt17CgmKKoPbI0vyab1mr+t6SFJcXppgL6m7T4ygt5F5sNxGOoiZLC4PY8BzXNNwQV6UBFDtvd59NhHVtlBlkfr1cZGZrfhuvwF9B269iiPtkaX5NN6zEFvoqkpukZSOexroJWNJALiWkNBOriBqbKc7WbaxUFD7MsZ4iWW6ojug86OB4EIJEiqD2yNL8mm9Zqe2Rpfk03rNQW+iguwe9eHF55IYoZIyxmcl5aQRmDbac9VOkBERAVRdJH9Apf3j+VIrdVRdJH9ApfL/wAqRBTeweyBxWsFMJBES1zsxbm9yL2svfvI3dnBpIGGYTda1zrhuW2UgW468V1twXflnkpfqC0DtBsXSYg5jquFspYCGl19AdSNEFSbiMM9k4bisIdl60sZmte12PF1Uu0uCmiq6imLs5heWZgLXtztyWudntlKbD2vbSRCIPILg0k3IBA4+NZb3od+MQ8s7+5BdG4TZI01H7KMgcKpoIaG2yZXObYnnwVpqH7ou8lB8x33j1MEES3rYe2fCKtr39W1rc5dYu9xqBYdpsPOslsYSQACSeQ1K0zv7xrqMKMYJBqHtj07B3bh6AqH3fVVNFiEEla/q4WZnEljni+Qhos0E+6I5IONhVGJp4Yi7IJHtZnIuG5nBuYjmBe62XR0nU0rI75skYbftyttdYvqWtbI8MdmaHHK7UXAJyu1AIuLHUBbC2UxX2ZhtNNxMsLSbfCy2cPM64QZBxL36X57/tFWVTbjHvw5lYKkd1AJxH1ZJ1jD8t76nWyr3aGgkgqp45Wlj2vddrhY+6JB8RGt12MK3nYjTNYyOqfkY0Nax9nNDWgBrbEcLCyDlYLQSeyaf82/3yP9U/DHgUv379+ZPJxfZXa2P351BqoY6xkUkcj2sLmRhjm5jYOFtDYkcuC8HSAwuRmKdc5p6uWNmR/Ilos4eAjT0oPDu63TOxiCWYTiHq5OrylhdfuWuve/7X0KM7RbMSUlVPBZ0nVOLc7WOAd4Qv5ge2FXQgtpaiSFpdmLWHQmwFyOegUpod+WIx2zmKYD42JtzrfUjUoLk3HRluCU4cCDmm0Isffnqerh7F7RsxChgqY25BIDdvwXAlr2+EBwOq7iDMG/rv1L5OL7C+N3e6V2L08kwqBDkfksWF1+5Bvx8K+9/ffqXycX2FYnRx731Plv8DUFFbS4KaKrqKcuz9S8szAWvbnbkr+n2cNfsrTRB4jLYI5bkZve2l5FvDZUrvN78Yh5Z/1rQ+yv/DkH7kfuigymxtyB2mysHbLc/Lh9LDO2U1BkLRkjidcXbmvpfRV611iCOSms2+PE3BoFRkDQGgMY0CwFhy4oJb0eMPkjr6kyRvYDAbF7HNHvjO0LQCrrcftDPXUE0tVJ1r21DmBxAFmiKFwboO1xPnVioCIiAqi6SP6BS+X/AJUit1Vrv52dmq8Na6BucwSCRzW3LizK5pLQONswJHYD2IKt3Bd+WeSl+oK0d7W82fCJaZkMbHiVrnHrL6ZSBpbxrNcFQ6M5mOcw9rCWn0hfVRWPkt1j3PtwzuLreK6DT+6TeBNi8VS+djGGJzGjq765mkm9/EqC3od+MQ8s7+5WTuywOamwDE5pAWCdhdFY2cQ1jhm04XJ0VIySlxJcS4niXG5PjJ4oNL7KYy6j2ViqIwHOige8B3AkSP4qM7Gb8qqtr6ankhia2V+Ulua4FidPQqTGIS5MnWPyWtlzuy27LXtZSDdj33ovnn7DkE36RuM56ynpwTaKMvcL6XebDzgNPpUC2a2ArMRY+SlizsY7KXFwAzWBtr4CPSuBLM55LnEuJ4lxJJ5cSrO6PM7vyq5mY5eokOW5y3zRC9uF7c0EE2j2XqMPlEVUzq3luYC4Nxwvor46PuN9ZhckR400jrD9l/5wH1i/0Kld4srnYpW5iTaV4GYk2F+AvwC9u6WV35Xo2tc4B7yHAEgH82+2YDjqUE82h3sYRVSuNVhjppG3YXuEeazSRbMHXXYxHdXhdRhproYJIS+Dr2NErrNvHnaCCSPQqS2uwOWjrZ4Z2ljw4nwOa4ktc082kf8Ami8IxSbLl62TLa2XO61uy17W8CD7wT9Jp/Kx/batC7xt5tDTTGiraN1UGhj9Qwt1FwRmNwQqK2JwKWsr6eKBuZ2drzfQNa1wLnOPIAfWBzU66QOzk0dc2qLSYZWMaHtBIa5gsWu7CeI7dexBLtktk8Gx2CSWKidTCN5Ycry0k5Wuv3JItrwVK7bYSykxCqgivkjeWtzG5tYcTzXMp8QkjBEcj2A6kMe5ov26FfmS6R/6z3uNubnOJ0A7SUGoNxfeOm+dN989T9RHdTgMtFhNNDOMsgzuLfg53ueGn9oAi/hUuQZg399+pfJxfYVidHHvfU+W/wADVDukHs7MyvFUW3hlYxocLkNcwWLXdhPEdqrCnxCSMERyPYDrZj3NH0FB395vfjEPLPWh9lf+HIP3I/dFZZhhknla1odLJIbAauc5x+srQG8Wglotl4YXnLJEIGO6tx0N7OAI4jkgz1C27mg8yPrWmaHcdhboo3GF93NaT+dfxIBPNZjWodxMzn4NGXEuPWS6uJJ0dYcUEp2W2Sp8MhdDStLGOeZCHOLu6LWtJufA0aLsoiAiIgIiIPL+S4fio/Ub+CfkqH4qP1G/gvUiD46oZcthlta1tLdluxfh+Sofio/Ub+C9S/jnAcTbxoPN+Sofio/Ub+C+mYdE03bGwEcwxoP1Ly4htJTU+s9RFF5SRrfBzKj1dvhwqE2dVtdrb8018o08LAR50Ep/JUPxUfqN/BfcNDGw3YxjT2taAfoVYV3SLoGXEUVRKeRysY3xXLrj0KO1nSVeT+ZomtFzrJMXEjloGix85QXe/DYiSTGwk8SWNJ+pf2PD4mkFsbGkcCGNBHnss31vSBxKT3HUw/Mjv9slRzEN52JT3z1koBvcRuyDXiLNsg1lVwRe6lbH2ZpA30XK4dftBhkHvstK3j8WeHHh41kqqxKWX3yR8nD3b3O4cOJXmQamdvaweF9mTMubDNFGba66kDgpBQ7WUFYLR1EEw+CXN+p3iWOV/QUG2PyXD8VH6jfwX9bhsQIIijBHAhjfwWP8J20raX3iqmjHYHkt58jpzKm2F9ITEI/fmwzj9ppY70tNvoQaTRU/g/SPpn2FTTywntiLZW8+N7O7OAPFTXCd6eG1PvdXGCeUpMR8QD7XQSiaBrxZ7Q4djgCPpX4fkqH4qP1G/gv3jmDhdpDh4DdfaDzx4dE0gtjYCOBDGg/Uv1mga8We0OHY4Aj6V9og8v5Kh+Kj9Rv4L94YGsFmNDR2NAA+hfaICIiAiIgi1dvQw2G4fWRXF9GEuOmn6oUert/2Gxg5DLKdNGxkD0lRrGOjYONJVkfs1Lb/ANpn+lQLGdzeJ01//bmZuvdU7hJoOdh3Q84QT+v6SjLfmKRxP/WkA7Le5B5XXAr+kXXOP5qGCIaaODpPHzCq6qopIjaRj4z2SNLT6CvxQTOv3w4pNcGqcwHS0bWt9BtcelR+r2mqpr9bUzvBN7PleRfXW17DiVzEQEREBERAREQEREBERAREQEREHvw7Hqin94nli1vaORzRprqAbHz9qmOE78sTg91K2cdk7AdOwFtvpuq/RBeuFdJNp0qaQt4awPv4yQ6ymeF768Ln4z9Seydpb9PBZXRBtmhxWGcXhlZIOP5t4d9XBepYipqx8ZvG9zD2scWn6FJ8K3rYnTWyVcjgLdzNllFhy7sEgeKyDWyLP2E9JGobpU00Uvhhc6I201s7MCePZx5KbYRv/wAOm0lMtMdPfWZhfTgY76eE2QWWiiv9KGHfKB6r/wAEQSpERB5K/CYZwRNEyQEW7todp2aqE41uNw2ozFsTqdx5wOIA8TT3P0KwUQUDjnRwmbc0lQyQX0bOCw2+c24J8ygWM7s8RpLmWlkLde6iHWiw5nJctHhIC12iDDrmkEgixGhB4jwL+LZuM7J0lYLVNPFL4XsGYeJ3EeZZ/wB7ezeE0LzHRul9k84mSB8UYvfuy4FwcQdGh3ADhfUKyREQEREBERAREQEREBEX70MLHyNbLJ1TCdX5S/L4co1PmQfgivfAejxSSxskfXSVDHjM11MxkYII0sXF99eal2HbjsKhsTA6UjnNI88ratBDT5wgy0vRR4fJNIyOJjnvf7hrQSXceA58D6Cth4fslR0usNLBERbumRNB0vYk2uefpVIYxt3Ry7T0lWyS1PEBG6TKQLgSi4HHLd4186CL0O5zFJhcUpYCL3lexvO1rXuD5lIqHo61ziOtlgiGnuS55HbpYfWtFxvDgCDcEXBHMFfSClKDo1xj3+rc7yLA3np7q/JSGh3AYbH7sSynTV0hb9DbXVlIgj//AKFpPi/7RRSBEBERAREQERcranaFmH0c9TL7mNt7c3OOjGjwlxA86CCb496Rw5nsalI9kyNuX8eqadL25vOtuy1zyBzfLKXOLnEuc4kkuNySTcknmbr04viklVPLPMcz5XF7jrxJ4C/AAaAcgAF40BERAREQEREBERAREQEREFhbq96UmFyiGYl9I93dN5xE/wDMZ4O1vPjx46egma9rXMIc1wBBGoIIuCFh9X10fdtjIx9BM4lzAXw5te40zMv4CbgeFBdDm3BB5rPmKbtaNu0kNE0OFPJGJSwONwTnu0HiG9ytCLNuP1gbtfnzgNFREM2bQfm2C1/GbINHQQBjWtaLNaAAByAFgF+i+WPBAINweBGoX0gIiICIiAiIgIiICz10gtseuqGUUbrsg7qS3AyEaA/NaT6y0KotiO6/DaiR0ktKxz3ElzrvBJPEmx1KDIqLTlVuCwt/Bs0et/zcv0d0Doo5iPRrjIPsese08hNGHDj2tI5eBBQyKzcY6P8AiEIJiMVQAL9w7K4+AB3H0qC4vszVUZIqYJIraXe05deAzcL6dqDmIiICIiAiIgIi7eBbFVlcR7Gp5JAbd1lszXnmOlvEg4iK3sH6OVU/KameOHXVrAZHW8B0F1L8N6OtDHrNLPMdObY2+HQAm3nQZyXa2Mxw0VfSzg2DJG5r8MhOV/8AZJWkqXcvhUbbexQ/neR7yfoK939F2F/IofVQcbfXtPJR4VmgcWune2LO02LWvY95II4GzLXHC6y+5xJJJuTqSeJ8K0V0jGAYVTAaAVLAP4E6zog0Z0d8YkmoJopHF4hkAjzG+Vrmg5B4AbkeNWuqa6Nf6NW+Vb9hXKgIiICIiAiIgIiICqTe3vffQStpqEt65vdSve0PDQRpGB8Lmeyw7Vbay7vXwKokxisdHTzPaXCzmRPcD3I4ECxQfr/T5inw4v4LU/p8xT4cX8Fq4Oze7isrp+pbE+E5S7NUMexultLkcdeC6u1O5urw6lkqZnxFkeW4Y4k909rBbTtcEHTwvpA17ZozUdXJEHDOxkbWuLedjyPPzLQmHV0NbTxystJFK0ObmAOhHMHgeSxWtabpe81D5P8AxFBzNptyGH1YcY2exZDwdBo3nxZ7k/QfCqZ2y3OVuHBzw32TANethBu0dr2cW+MXA7VqCTEYmkh0jGkcQ57QR5iV8HFYfjY/Xb+KDE6LSW3O6GjxIPkonRQVOrj1RGR54nO1vuST+sPPdUNU7H1cdYaMwPM97BjRe4+EDwLf2uCDjKW7H7r63EyDFH1cR/5012s/+vN58WnhCt7YPcVT0rWy4gG1Etr9W7WFnjB9359PArCqtp6OCzZKiGPsBe0cPByQQ7ZHcbRUYa6cey5RrmlFmA/ss4cddblWLHEGizQGjsaLD6F5sOxWKpZngkbK29s0ZDhccRovWg+XvDQSTYDUk8lWNX0h8OjkewR1MmVxbnjZEWusbZmkyAlp4i4Cju/PeZ7rD6V37w9pBB/6I+t3mHaqRjhLr5QTYXNhwA5nsCDRftjsO+JrP4cP/dVnUNYJoo5G3DZGteA7jZwDhe3OxWI1tDZj9BpPIxfdtQV50j+9dP8AvTPuZ1nJaN6R/eun/emfczrOSC/ujX+jVvlW/YVyqlujVODDXM5h8bj4nNcB9kq6UBERAREQEREBERAUZ2x3hUmFCP2S45pPcsjGZ9hxda+jeV1JllPfLUufjNUHOLg0hrQTewyjQdgQW97YTDeyf+GP9SjG8rfFRYhhk9NAJeskMds7AG9zKx5ub9jSqRRAWntkcTfS7LtnjtnippHtzC4u0OIuOYuFmzCcKkqpo4YW55JDla0czx9AFz5lpyuwJ1Ds1UU73Bzo6SUOLeF+rcTb0oMv11c+eR8sri97yXOc7iSeJX89hvtfI63G+U28a/Fa6nb/APCH90/koMsbO7Rz4fUMnpn5Ht87XDmxw5tP/litlMga4tkLRny2DragGxIB42uB6FiJbgh9y3xD6kFEb/BWiqDohUCmbE3M6MSdUDcjunN7kHUDXtVLk34rWG+DvJXfMb96xZOQaT6PXep3ln/UF6d8O8oYbB1EDh7KlGluMTDcdb47iwv/AHLzdHrvU7yz/qCqLfP38rvHF9xEgiNPTyVErWsDpZJHWAF3Oc4n0kkq7sW3eMwnZyqzhrqmQMMrxy7oERtPwW8L8zqql2S2ulwyYzQMifJawdOwvyX4ltiLEjS67+0e+aur6aSnmbAGPtfq43B2hvoS4oIItobMfoNJ5GL7tqxetIbkNuajEGSxz9WGU7I2s6tpabAZe6Jcb6Acgg+Okf3rp/3pn3M6zktG9I/vXT/vTPuZ1nJBeHRm44l4qf8AzCvNUZ0ZuOJeKn/zCvNAREQEREBERAREQFk7fB35rfnD7IWsVk7fB35rfnD7IQdfcBGHYvZwBHUyaEX5sWg8er6WhgfUVIayJmXM4R5rZnBrdGgk6kcljuixCSB2eGR8TrWzRPcx1jxF2m9l6avaOqmYWS1M8jDa7ZJnvabG4uCbHUA+ZBpFm+XBQbicA9oppgfu119scQZUYHWzRHNHJSSPYbEXa6IlpsdRoeayMtRH/hP/APO/y6DLq13P3jP7p/JWRFar9/cpojS+xGW6rqs3WOvbJlzWsgqpbgh9y3xD6lh9bgh9y3xD6kEQ3wd5K75jfvY1k5Xvv426mhL6BrGGKaJpc43zDu82nL9UKiEGk+j13qd5Z/1BczbrcfPiOIVFUyojjbKWWa5riRljYzW3zVGdxu3U0VTT4eGs6qV8jnON8wtE9+nLi0LRKDP3tbKn5VF6jlxtrdyc2HUslQ+pieGW7hrXAm5tpdaaWd+kd+n03kf8RQVItL7mNhH4dE+V0rJRUMjcAwG7bjNY+n6FmhaA6Nf6LW+VZ9hBMd6+x5xPDnRsLs8RM0bWAEyPbHI1sevC5fxWccQ2ArIjNaFz2RBxc9trWacrjqb6O0WwFEcb2UdI2rigFhNBIA55uBJJLmI7bc0Ff9G+ldG/EQ9paS2kcAfgvbM9h8Ra4Hzq7lxNldmI6KCJoaOtEMMUkg4v6lmRl/Fc+ldtAREQEREBERAREQFUu2O4g4hWzVPszqutIOTqM9tAOPWC/DsVtIgoz2sx+Xj+rf7qe1mPy8f1b/dV5ogoz2sx+Xj+rf7quDA8EFPRQUriJRFEyIktsHhrA0ktubA24XK6aIKjxHo6Usksj455ImucSI2taQ2/6ovyXn9rXT/K5fUYrkRBWGzO4Sko6hk0kj6nJq1kgaG5uTiBxt2Kz0RBB9tN0lNitQJ55Z2ODQy0LmAWBJv3TCb6qP8AtcKD4+q9eL/tq2EQV3svuRpMPq4qqKWoc+LMQJHRlpzMcw3swHg481YiIgKObS7vaHEnskq4etcwZWkSSMsL3t3DhdSNEEE/oPwj5Kf48/8ArUh2Y2OpcNY9lHH1TXkOcC977kCwN3kkaLt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76200" y="-422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20" name="AutoShape 11" descr="data:image/jpeg;base64,/9j/4AAQSkZJRgABAQAAAQABAAD/2wCEAAkGBhQQEBEUERQWEhUVGRgYGBYQFRgVGBgbGBUVFRUVGBsZIDIfFxkjGRcWHy8gIykpLCwsFR8xNTAqNSYrLCkBCQoKBQUFDQUFDSkYEhgpKSkpKSkpKSkpKSkpKSkpKSkpKSkpKSkpKSkpKSkpKSkpKSkpKSkpKSkpKSkpKSkpKf/AABEIAOEA4QMBIgACEQEDEQH/xAAcAAEAAwEBAQEBAAAAAAAAAAAABgcIBQQCAwH/xABSEAABAwIDBAMIDQgIBQUAAAABAAIDBBEFEiEGBzFBCBNRIjVhcXOBkZIUGDIzUlNUcqGxsrPRFSM0QmJ0k8MXlKLBwsTS4zZDY9PwFiQlgoX/xAAUAQEAAAAAAAAAAAAAAAAAAAAA/8QAFBEBAAAAAAAAAAAAAAAAAAAAAP/aAAwDAQACEQMRAD8AvFERAREQEREBERAREQEREBERAREQEREBERAREQEREBERAREQEREBEXK2m2khw+mfUVDsrG8BpdzjwY0c3H+49iDqoqg9sjS/JpvWYntkaX5NN6zUFvootg+8Onq8PkrYbubE0mSO4zsIFyw+HsPAqEDpI0vyab1mILgRQ7YDeVFjBm6qJ8XVZb9YQb5uyymKAi42120zMNpJKmRrntZa7WWBNzbmq59sjS/JpvWagt9FT56SNL8mm9ZitjD6wTRRyAWD2tcAeIzAG30oPQirPaTfxR0dTJA2OScxmznxlobmGjmi/GxXM9sjS/JpvWagt9FWmzO/ejrKlkDmPp8+jXyluUu0ys04E8r+Lmu1t7vPpsI6tsodLJJqI4yLho/XdfgL6Dt17CgmKKoPbI0vyab1mr+t6SFJcXppgL6m7T4ygt5F5sNxGOoiZLC4PY8BzXNNwQV6UBFDtvd59NhHVtlBlkfr1cZGZrfhuvwF9B269iiPtkaX5NN6zEFvoqkpukZSOexroJWNJALiWkNBOriBqbKc7WbaxUFD7MsZ4iWW6ojug86OB4EIJEiqD2yNL8mm9Zqe2Rpfk03rNQW+iguwe9eHF55IYoZIyxmcl5aQRmDbac9VOkBERAVRdJH9Apf3j+VIrdVRdJH9ApfL/wAqRBTeweyBxWsFMJBES1zsxbm9yL2svfvI3dnBpIGGYTda1zrhuW2UgW468V1twXflnkpfqC0DtBsXSYg5jquFspYCGl19AdSNEFSbiMM9k4bisIdl60sZmte12PF1Uu0uCmiq6imLs5heWZgLXtztyWudntlKbD2vbSRCIPILg0k3IBA4+NZb3od+MQ8s7+5BdG4TZI01H7KMgcKpoIaG2yZXObYnnwVpqH7ou8lB8x33j1MEES3rYe2fCKtr39W1rc5dYu9xqBYdpsPOslsYSQACSeQ1K0zv7xrqMKMYJBqHtj07B3bh6AqH3fVVNFiEEla/q4WZnEljni+Qhos0E+6I5IONhVGJp4Yi7IJHtZnIuG5nBuYjmBe62XR0nU0rI75skYbftyttdYvqWtbI8MdmaHHK7UXAJyu1AIuLHUBbC2UxX2ZhtNNxMsLSbfCy2cPM64QZBxL36X57/tFWVTbjHvw5lYKkd1AJxH1ZJ1jD8t76nWyr3aGgkgqp45Wlj2vddrhY+6JB8RGt12MK3nYjTNYyOqfkY0Nax9nNDWgBrbEcLCyDlYLQSeyaf82/3yP9U/DHgUv379+ZPJxfZXa2P351BqoY6xkUkcj2sLmRhjm5jYOFtDYkcuC8HSAwuRmKdc5p6uWNmR/Ilos4eAjT0oPDu63TOxiCWYTiHq5OrylhdfuWuve/7X0KM7RbMSUlVPBZ0nVOLc7WOAd4Qv5ge2FXQgtpaiSFpdmLWHQmwFyOegUpod+WIx2zmKYD42JtzrfUjUoLk3HRluCU4cCDmm0Isffnqerh7F7RsxChgqY25BIDdvwXAlr2+EBwOq7iDMG/rv1L5OL7C+N3e6V2L08kwqBDkfksWF1+5Bvx8K+9/ffqXycX2FYnRx731Plv8DUFFbS4KaKrqKcuz9S8szAWvbnbkr+n2cNfsrTRB4jLYI5bkZve2l5FvDZUrvN78Yh5Z/1rQ+yv/DkH7kfuigymxtyB2mysHbLc/Lh9LDO2U1BkLRkjidcXbmvpfRV611iCOSms2+PE3BoFRkDQGgMY0CwFhy4oJb0eMPkjr6kyRvYDAbF7HNHvjO0LQCrrcftDPXUE0tVJ1r21DmBxAFmiKFwboO1xPnVioCIiAqi6SP6BS+X/AJUit1Vrv52dmq8Na6BucwSCRzW3LizK5pLQONswJHYD2IKt3Bd+WeSl+oK0d7W82fCJaZkMbHiVrnHrL6ZSBpbxrNcFQ6M5mOcw9rCWn0hfVRWPkt1j3PtwzuLreK6DT+6TeBNi8VS+djGGJzGjq765mkm9/EqC3od+MQ8s7+5WTuywOamwDE5pAWCdhdFY2cQ1jhm04XJ0VIySlxJcS4niXG5PjJ4oNL7KYy6j2ViqIwHOige8B3AkSP4qM7Gb8qqtr6ankhia2V+Ulua4FidPQqTGIS5MnWPyWtlzuy27LXtZSDdj33ovnn7DkE36RuM56ynpwTaKMvcL6XebDzgNPpUC2a2ArMRY+SlizsY7KXFwAzWBtr4CPSuBLM55LnEuJ4lxJJ5cSrO6PM7vyq5mY5eokOW5y3zRC9uF7c0EE2j2XqMPlEVUzq3luYC4Nxwvor46PuN9ZhckR400jrD9l/5wH1i/0Kld4srnYpW5iTaV4GYk2F+AvwC9u6WV35Xo2tc4B7yHAEgH82+2YDjqUE82h3sYRVSuNVhjppG3YXuEeazSRbMHXXYxHdXhdRhproYJIS+Dr2NErrNvHnaCCSPQqS2uwOWjrZ4Z2ljw4nwOa4ktc082kf8Ami8IxSbLl62TLa2XO61uy17W8CD7wT9Jp/Kx/batC7xt5tDTTGiraN1UGhj9Qwt1FwRmNwQqK2JwKWsr6eKBuZ2drzfQNa1wLnOPIAfWBzU66QOzk0dc2qLSYZWMaHtBIa5gsWu7CeI7dexBLtktk8Gx2CSWKidTCN5Ycry0k5Wuv3JItrwVK7bYSykxCqgivkjeWtzG5tYcTzXMp8QkjBEcj2A6kMe5ov26FfmS6R/6z3uNubnOJ0A7SUGoNxfeOm+dN989T9RHdTgMtFhNNDOMsgzuLfg53ueGn9oAi/hUuQZg399+pfJxfYVidHHvfU+W/wADVDukHs7MyvFUW3hlYxocLkNcwWLXdhPEdqrCnxCSMERyPYDrZj3NH0FB395vfjEPLPWh9lf+HIP3I/dFZZhhknla1odLJIbAauc5x+srQG8Wglotl4YXnLJEIGO6tx0N7OAI4jkgz1C27mg8yPrWmaHcdhboo3GF93NaT+dfxIBPNZjWodxMzn4NGXEuPWS6uJJ0dYcUEp2W2Sp8MhdDStLGOeZCHOLu6LWtJufA0aLsoiAiIgIiIPL+S4fio/Ub+CfkqH4qP1G/gvUiD46oZcthlta1tLdluxfh+Sofio/Ub+C9S/jnAcTbxoPN+Sofio/Ub+C+mYdE03bGwEcwxoP1Ly4htJTU+s9RFF5SRrfBzKj1dvhwqE2dVtdrb8018o08LAR50Ep/JUPxUfqN/BfcNDGw3YxjT2taAfoVYV3SLoGXEUVRKeRysY3xXLrj0KO1nSVeT+ZomtFzrJMXEjloGix85QXe/DYiSTGwk8SWNJ+pf2PD4mkFsbGkcCGNBHnss31vSBxKT3HUw/Mjv9slRzEN52JT3z1koBvcRuyDXiLNsg1lVwRe6lbH2ZpA30XK4dftBhkHvstK3j8WeHHh41kqqxKWX3yR8nD3b3O4cOJXmQamdvaweF9mTMubDNFGba66kDgpBQ7WUFYLR1EEw+CXN+p3iWOV/QUG2PyXD8VH6jfwX9bhsQIIijBHAhjfwWP8J20raX3iqmjHYHkt58jpzKm2F9ITEI/fmwzj9ppY70tNvoQaTRU/g/SPpn2FTTywntiLZW8+N7O7OAPFTXCd6eG1PvdXGCeUpMR8QD7XQSiaBrxZ7Q4djgCPpX4fkqH4qP1G/gv3jmDhdpDh4DdfaDzx4dE0gtjYCOBDGg/Uv1mga8We0OHY4Aj6V9og8v5Kh+Kj9Rv4L94YGsFmNDR2NAA+hfaICIiAiIgi1dvQw2G4fWRXF9GEuOmn6oUert/2Gxg5DLKdNGxkD0lRrGOjYONJVkfs1Lb/ANpn+lQLGdzeJ01//bmZuvdU7hJoOdh3Q84QT+v6SjLfmKRxP/WkA7Le5B5XXAr+kXXOP5qGCIaaODpPHzCq6qopIjaRj4z2SNLT6CvxQTOv3w4pNcGqcwHS0bWt9BtcelR+r2mqpr9bUzvBN7PleRfXW17DiVzEQEREBERAREQEREBERAREQEREHvw7Hqin94nli1vaORzRprqAbHz9qmOE78sTg91K2cdk7AdOwFtvpuq/RBeuFdJNp0qaQt4awPv4yQ6ymeF768Ln4z9Seydpb9PBZXRBtmhxWGcXhlZIOP5t4d9XBepYipqx8ZvG9zD2scWn6FJ8K3rYnTWyVcjgLdzNllFhy7sEgeKyDWyLP2E9JGobpU00Uvhhc6I201s7MCePZx5KbYRv/wAOm0lMtMdPfWZhfTgY76eE2QWWiiv9KGHfKB6r/wAEQSpERB5K/CYZwRNEyQEW7todp2aqE41uNw2ozFsTqdx5wOIA8TT3P0KwUQUDjnRwmbc0lQyQX0bOCw2+c24J8ygWM7s8RpLmWlkLde6iHWiw5nJctHhIC12iDDrmkEgixGhB4jwL+LZuM7J0lYLVNPFL4XsGYeJ3EeZZ/wB7ezeE0LzHRul9k84mSB8UYvfuy4FwcQdGh3ADhfUKyREQEREBERAREQEREBEX70MLHyNbLJ1TCdX5S/L4co1PmQfgivfAejxSSxskfXSVDHjM11MxkYII0sXF99eal2HbjsKhsTA6UjnNI88ratBDT5wgy0vRR4fJNIyOJjnvf7hrQSXceA58D6Cth4fslR0usNLBERbumRNB0vYk2uefpVIYxt3Ry7T0lWyS1PEBG6TKQLgSi4HHLd4186CL0O5zFJhcUpYCL3lexvO1rXuD5lIqHo61ziOtlgiGnuS55HbpYfWtFxvDgCDcEXBHMFfSClKDo1xj3+rc7yLA3np7q/JSGh3AYbH7sSynTV0hb9DbXVlIgj//AKFpPi/7RRSBEBERAREQERcranaFmH0c9TL7mNt7c3OOjGjwlxA86CCb496Rw5nsalI9kyNuX8eqadL25vOtuy1zyBzfLKXOLnEuc4kkuNySTcknmbr04viklVPLPMcz5XF7jrxJ4C/AAaAcgAF40BERAREQEREBERAREQEREFhbq96UmFyiGYl9I93dN5xE/wDMZ4O1vPjx46egma9rXMIc1wBBGoIIuCFh9X10fdtjIx9BM4lzAXw5te40zMv4CbgeFBdDm3BB5rPmKbtaNu0kNE0OFPJGJSwONwTnu0HiG9ytCLNuP1gbtfnzgNFREM2bQfm2C1/GbINHQQBjWtaLNaAAByAFgF+i+WPBAINweBGoX0gIiICIiAiIgIiICz10gtseuqGUUbrsg7qS3AyEaA/NaT6y0KotiO6/DaiR0ktKxz3ElzrvBJPEmx1KDIqLTlVuCwt/Bs0et/zcv0d0Doo5iPRrjIPsese08hNGHDj2tI5eBBQyKzcY6P8AiEIJiMVQAL9w7K4+AB3H0qC4vszVUZIqYJIraXe05deAzcL6dqDmIiICIiAiIgIi7eBbFVlcR7Gp5JAbd1lszXnmOlvEg4iK3sH6OVU/KameOHXVrAZHW8B0F1L8N6OtDHrNLPMdObY2+HQAm3nQZyXa2Mxw0VfSzg2DJG5r8MhOV/8AZJWkqXcvhUbbexQ/neR7yfoK939F2F/IofVQcbfXtPJR4VmgcWune2LO02LWvY95II4GzLXHC6y+5xJJJuTqSeJ8K0V0jGAYVTAaAVLAP4E6zog0Z0d8YkmoJopHF4hkAjzG+Vrmg5B4AbkeNWuqa6Nf6NW+Vb9hXKgIiICIiAiIgIiICqTe3vffQStpqEt65vdSve0PDQRpGB8Lmeyw7Vbay7vXwKokxisdHTzPaXCzmRPcD3I4ECxQfr/T5inw4v4LU/p8xT4cX8Fq4Oze7isrp+pbE+E5S7NUMexultLkcdeC6u1O5urw6lkqZnxFkeW4Y4k909rBbTtcEHTwvpA17ZozUdXJEHDOxkbWuLedjyPPzLQmHV0NbTxystJFK0ObmAOhHMHgeSxWtabpe81D5P8AxFBzNptyGH1YcY2exZDwdBo3nxZ7k/QfCqZ2y3OVuHBzw32TANethBu0dr2cW+MXA7VqCTEYmkh0jGkcQ57QR5iV8HFYfjY/Xb+KDE6LSW3O6GjxIPkonRQVOrj1RGR54nO1vuST+sPPdUNU7H1cdYaMwPM97BjRe4+EDwLf2uCDjKW7H7r63EyDFH1cR/5012s/+vN58WnhCt7YPcVT0rWy4gG1Etr9W7WFnjB9359PArCqtp6OCzZKiGPsBe0cPByQQ7ZHcbRUYa6cey5RrmlFmA/ss4cddblWLHEGizQGjsaLD6F5sOxWKpZngkbK29s0ZDhccRovWg+XvDQSTYDUk8lWNX0h8OjkewR1MmVxbnjZEWusbZmkyAlp4i4Cju/PeZ7rD6V37w9pBB/6I+t3mHaqRjhLr5QTYXNhwA5nsCDRftjsO+JrP4cP/dVnUNYJoo5G3DZGteA7jZwDhe3OxWI1tDZj9BpPIxfdtQV50j+9dP8AvTPuZ1nJaN6R/eun/emfczrOSC/ujX+jVvlW/YVyqlujVODDXM5h8bj4nNcB9kq6UBERAREQEREBERAUZ2x3hUmFCP2S45pPcsjGZ9hxda+jeV1JllPfLUufjNUHOLg0hrQTewyjQdgQW97YTDeyf+GP9SjG8rfFRYhhk9NAJeskMds7AG9zKx5ub9jSqRRAWntkcTfS7LtnjtnippHtzC4u0OIuOYuFmzCcKkqpo4YW55JDla0czx9AFz5lpyuwJ1Ds1UU73Bzo6SUOLeF+rcTb0oMv11c+eR8sri97yXOc7iSeJX89hvtfI63G+U28a/Fa6nb/APCH90/koMsbO7Rz4fUMnpn5Ht87XDmxw5tP/litlMga4tkLRny2DragGxIB42uB6FiJbgh9y3xD6kFEb/BWiqDohUCmbE3M6MSdUDcjunN7kHUDXtVLk34rWG+DvJXfMb96xZOQaT6PXep3ln/UF6d8O8oYbB1EDh7KlGluMTDcdb47iwv/AHLzdHrvU7yz/qCqLfP38rvHF9xEgiNPTyVErWsDpZJHWAF3Oc4n0kkq7sW3eMwnZyqzhrqmQMMrxy7oERtPwW8L8zqql2S2ulwyYzQMifJawdOwvyX4ltiLEjS67+0e+aur6aSnmbAGPtfq43B2hvoS4oIItobMfoNJ5GL7tqxetIbkNuajEGSxz9WGU7I2s6tpabAZe6Jcb6Acgg+Okf3rp/3pn3M6zktG9I/vXT/vTPuZ1nJBeHRm44l4qf8AzCvNUZ0ZuOJeKn/zCvNAREQEREBERAREQFk7fB35rfnD7IWsVk7fB35rfnD7IQdfcBGHYvZwBHUyaEX5sWg8er6WhgfUVIayJmXM4R5rZnBrdGgk6kcljuixCSB2eGR8TrWzRPcx1jxF2m9l6avaOqmYWS1M8jDa7ZJnvabG4uCbHUA+ZBpFm+XBQbicA9oppgfu119scQZUYHWzRHNHJSSPYbEXa6IlpsdRoeayMtRH/hP/APO/y6DLq13P3jP7p/JWRFar9/cpojS+xGW6rqs3WOvbJlzWsgqpbgh9y3xD6lh9bgh9y3xD6kEQ3wd5K75jfvY1k5Xvv426mhL6BrGGKaJpc43zDu82nL9UKiEGk+j13qd5Z/1BczbrcfPiOIVFUyojjbKWWa5riRljYzW3zVGdxu3U0VTT4eGs6qV8jnON8wtE9+nLi0LRKDP3tbKn5VF6jlxtrdyc2HUslQ+pieGW7hrXAm5tpdaaWd+kd+n03kf8RQVItL7mNhH4dE+V0rJRUMjcAwG7bjNY+n6FmhaA6Nf6LW+VZ9hBMd6+x5xPDnRsLs8RM0bWAEyPbHI1sevC5fxWccQ2ArIjNaFz2RBxc9trWacrjqb6O0WwFEcb2UdI2rigFhNBIA55uBJJLmI7bc0Ff9G+ldG/EQ9paS2kcAfgvbM9h8Ra4Hzq7lxNldmI6KCJoaOtEMMUkg4v6lmRl/Fc+ldtAREQEREBERAREQFUu2O4g4hWzVPszqutIOTqM9tAOPWC/DsVtIgoz2sx+Xj+rf7qe1mPy8f1b/dV5ogoz2sx+Xj+rf7quDA8EFPRQUriJRFEyIktsHhrA0ktubA24XK6aIKjxHo6Usksj455ImucSI2taQ2/6ovyXn9rXT/K5fUYrkRBWGzO4Sko6hk0kj6nJq1kgaG5uTiBxt2Kz0RBB9tN0lNitQJ55Z2ODQy0LmAWBJv3TCb6qP8AtcKD4+q9eL/tq2EQV3svuRpMPq4qqKWoc+LMQJHRlpzMcw3swHg481YiIgKObS7vaHEnskq4etcwZWkSSMsL3t3DhdSNEEE/oPwj5Kf48/8ArUh2Y2OpcNY9lHH1TXkOcC977kCwN3kkaLt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228600" y="-269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9" y="438658"/>
            <a:ext cx="2209776" cy="1840992"/>
          </a:xfrm>
          <a:prstGeom prst="rect">
            <a:avLst/>
          </a:prstGeo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Visit our Website</a:t>
            </a:r>
            <a:endParaRPr lang="en-US" sz="3600" b="1" dirty="0"/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03425"/>
            <a:ext cx="8001000" cy="3787775"/>
          </a:xfrm>
        </p:spPr>
        <p:txBody>
          <a:bodyPr rtlCol="0"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9600" dirty="0" smtClean="0">
                <a:hlinkClick r:id="rId3"/>
              </a:rPr>
              <a:t>High School Page</a:t>
            </a:r>
            <a:endParaRPr lang="en-US" sz="9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9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9600" dirty="0" smtClean="0">
                <a:solidFill>
                  <a:srgbClr val="003399"/>
                </a:solidFill>
              </a:rPr>
              <a:t>Senior resources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9600" dirty="0" smtClean="0"/>
              <a:t>  	College links,  Tech school links, FAFSA link, Family Access </a:t>
            </a:r>
            <a:r>
              <a:rPr lang="en-US" sz="9600" i="1" dirty="0" smtClean="0"/>
              <a:t>and more!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96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9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9600" dirty="0" smtClean="0"/>
              <a:t>E-Alerts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9600" dirty="0" smtClean="0"/>
              <a:t>Calendar of events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9600" dirty="0" smtClean="0"/>
              <a:t>Staff contact information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5363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7E6F90-4BA1-459C-A7FE-1C0DBB073EEF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15364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AFEABB-0BC2-4426-909D-A8C79DE4F3CB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886200" y="3967163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343400" y="3124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8" name="TextBox 2"/>
          <p:cNvSpPr txBox="1">
            <a:spLocks noChangeArrowheads="1"/>
          </p:cNvSpPr>
          <p:nvPr/>
        </p:nvSpPr>
        <p:spPr bwMode="auto">
          <a:xfrm>
            <a:off x="879475" y="1273175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hlinkClick r:id="rId4"/>
              </a:rPr>
              <a:t>www.willapavalley.org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Graduation Requirements: </a:t>
            </a:r>
            <a:br>
              <a:rPr lang="en-US" dirty="0" smtClean="0"/>
            </a:br>
            <a:r>
              <a:rPr lang="en-US" dirty="0" smtClean="0"/>
              <a:t>Class of 2020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1450" y="1905000"/>
            <a:ext cx="8991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800" b="1" dirty="0"/>
              <a:t>24 Credits</a:t>
            </a:r>
          </a:p>
          <a:p>
            <a:pPr eaLnBrk="1" hangingPunct="1">
              <a:defRPr/>
            </a:pPr>
            <a:r>
              <a:rPr lang="en-US" altLang="en-US" sz="2800" b="1" dirty="0" smtClean="0"/>
              <a:t>Culminating </a:t>
            </a:r>
            <a:r>
              <a:rPr lang="en-US" altLang="en-US" sz="2800" b="1" dirty="0" smtClean="0"/>
              <a:t>Senior Project</a:t>
            </a:r>
          </a:p>
          <a:p>
            <a:pPr eaLnBrk="1" hangingPunct="1">
              <a:defRPr/>
            </a:pPr>
            <a:r>
              <a:rPr lang="en-US" altLang="en-US" sz="2800" b="1" dirty="0" smtClean="0"/>
              <a:t>HS and Beyond Plan</a:t>
            </a:r>
          </a:p>
          <a:p>
            <a:pPr eaLnBrk="1" hangingPunct="1">
              <a:defRPr/>
            </a:pPr>
            <a:r>
              <a:rPr lang="en-US" altLang="en-US" sz="2800" b="1" dirty="0" smtClean="0"/>
              <a:t>Complete Portfolio</a:t>
            </a:r>
          </a:p>
          <a:p>
            <a:pPr>
              <a:defRPr/>
            </a:pPr>
            <a:r>
              <a:rPr lang="en-US" altLang="en-US" sz="2800" b="1" dirty="0" smtClean="0"/>
              <a:t>SB </a:t>
            </a:r>
            <a:r>
              <a:rPr lang="en-US" altLang="en-US" sz="2800" b="1" dirty="0"/>
              <a:t>ELA &amp; Math</a:t>
            </a:r>
          </a:p>
          <a:p>
            <a:pPr lvl="1">
              <a:defRPr/>
            </a:pPr>
            <a:r>
              <a:rPr lang="en-US" altLang="en-US" sz="2800" b="1" dirty="0"/>
              <a:t>English Language Arts (meet proficiency)</a:t>
            </a:r>
          </a:p>
          <a:p>
            <a:pPr lvl="1">
              <a:defRPr/>
            </a:pPr>
            <a:r>
              <a:rPr lang="en-US" altLang="en-US" sz="2800" b="1" dirty="0"/>
              <a:t>Math</a:t>
            </a:r>
          </a:p>
          <a:p>
            <a:pPr marL="366713" lvl="1" indent="0">
              <a:buNone/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NEW!  Alternate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Pathways (handout)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altLang="en-US" sz="2800" b="1" dirty="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 smtClean="0">
              <a:latin typeface="Times New Roman" panose="02020603050405020304" pitchFamily="18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57F229-F602-4984-BE3D-E67AE8EDECDF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pic>
        <p:nvPicPr>
          <p:cNvPr id="17414" name="Picture 6" descr="mortarboar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0941">
            <a:off x="6608763" y="276225"/>
            <a:ext cx="16224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Senior Class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/>
              <a:t>Job Shadow—</a:t>
            </a:r>
            <a:r>
              <a:rPr lang="en-US" sz="3600" dirty="0" smtClean="0"/>
              <a:t>Happening NOW</a:t>
            </a:r>
          </a:p>
          <a:p>
            <a:pPr lvl="1">
              <a:defRPr/>
            </a:pPr>
            <a:r>
              <a:rPr lang="en-US" sz="2400" dirty="0" smtClean="0"/>
              <a:t>Students should find someone in career area of interest</a:t>
            </a:r>
          </a:p>
          <a:p>
            <a:pPr lvl="1">
              <a:defRPr/>
            </a:pPr>
            <a:r>
              <a:rPr lang="en-US" sz="2400" dirty="0" smtClean="0"/>
              <a:t>One day shadow; paperwork</a:t>
            </a:r>
          </a:p>
          <a:p>
            <a:pPr lvl="2"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600" b="1" dirty="0" smtClean="0"/>
              <a:t>Community Service</a:t>
            </a:r>
          </a:p>
          <a:p>
            <a:pPr lvl="1">
              <a:defRPr/>
            </a:pPr>
            <a:r>
              <a:rPr lang="en-US" sz="3300" dirty="0" smtClean="0"/>
              <a:t>40 hours (graduation)</a:t>
            </a:r>
          </a:p>
          <a:p>
            <a:pPr lvl="1">
              <a:defRPr/>
            </a:pPr>
            <a:r>
              <a:rPr lang="en-US" sz="3300" dirty="0" smtClean="0"/>
              <a:t>50 hours if World Class Scholar</a:t>
            </a:r>
          </a:p>
          <a:p>
            <a:pPr>
              <a:defRPr/>
            </a:pPr>
            <a:endParaRPr lang="en-US" sz="3600" dirty="0" smtClean="0"/>
          </a:p>
          <a:p>
            <a:pPr lvl="1">
              <a:defRPr/>
            </a:pPr>
            <a:endParaRPr lang="en-US" dirty="0"/>
          </a:p>
          <a:p>
            <a:pPr marL="366713" lvl="1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AAF392-9C90-4082-9379-CD6CD7A752C9}" type="datetime1">
              <a:rPr lang="en-US" altLang="en-US" sz="1200" smtClean="0">
                <a:solidFill>
                  <a:schemeClr val="tx2"/>
                </a:solidFill>
              </a:rPr>
              <a:pPr/>
              <a:t>10/29/2019</a:t>
            </a:fld>
            <a:endParaRPr lang="en-US" altLang="en-US" sz="1200" smtClean="0">
              <a:solidFill>
                <a:schemeClr val="tx2"/>
              </a:solidFill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A87812-4711-4528-A903-9A497E49CC9E}" type="slidenum">
              <a:rPr lang="en-US" altLang="en-US" sz="1400" smtClean="0">
                <a:solidFill>
                  <a:srgbClr val="FFFFFF"/>
                </a:solidFill>
              </a:rPr>
              <a:pPr/>
              <a:t>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/>
              <a:t>Culminating Projects</a:t>
            </a:r>
            <a:endParaRPr lang="en-US" sz="4400" b="1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/>
              <a:t>College Prep English: Mr. Bates</a:t>
            </a:r>
          </a:p>
          <a:p>
            <a:pPr lvl="1"/>
            <a:r>
              <a:rPr lang="en-US" altLang="en-US" sz="2400" dirty="0" smtClean="0"/>
              <a:t>10-12 page academic paper (current events)</a:t>
            </a:r>
          </a:p>
          <a:p>
            <a:endParaRPr lang="en-US" altLang="en-US" dirty="0" smtClean="0"/>
          </a:p>
          <a:p>
            <a:r>
              <a:rPr lang="en-US" altLang="en-US" sz="3200" b="1" dirty="0" smtClean="0"/>
              <a:t>Senior English:  Mr. Donovan</a:t>
            </a:r>
          </a:p>
          <a:p>
            <a:pPr lvl="1"/>
            <a:r>
              <a:rPr lang="en-US" altLang="en-US" sz="2400" dirty="0" smtClean="0"/>
              <a:t>24-hour project plus short paper on related topic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366713" lvl="1" indent="0" algn="ctr">
              <a:buNone/>
            </a:pPr>
            <a:r>
              <a:rPr lang="en-US" altLang="en-US" sz="3200" b="1" dirty="0" smtClean="0">
                <a:solidFill>
                  <a:srgbClr val="C00000"/>
                </a:solidFill>
              </a:rPr>
              <a:t>All students have culminating interview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82F2FC-A214-434F-BC1C-F70449A4CED8}" type="datetime1">
              <a:rPr lang="en-US" altLang="en-US" sz="1200" smtClean="0">
                <a:solidFill>
                  <a:schemeClr val="tx2"/>
                </a:solidFill>
              </a:rPr>
              <a:pPr/>
              <a:t>10/29/2019</a:t>
            </a:fld>
            <a:endParaRPr lang="en-US" alt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7743D9-C04A-4009-AD46-A8C9BA4DC637}" type="slidenum">
              <a:rPr lang="en-US" altLang="en-US" sz="1400" smtClean="0">
                <a:solidFill>
                  <a:srgbClr val="FFFFFF"/>
                </a:solidFill>
              </a:rPr>
              <a:pPr/>
              <a:t>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cover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Graduation Requirement:  Portfolio</a:t>
            </a:r>
          </a:p>
        </p:txBody>
      </p:sp>
      <p:sp>
        <p:nvSpPr>
          <p:cNvPr id="21507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904882-D145-4DDB-8A56-B27A74665A32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0ADDFE-52D9-439C-9EC8-281B22A63686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4933950"/>
            <a:ext cx="281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Teri Larew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Portfolio Coordinator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1447800" y="1484313"/>
            <a:ext cx="5715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 dirty="0">
                <a:latin typeface="Times New Roman" panose="02020603050405020304" pitchFamily="18" charset="0"/>
                <a:hlinkClick r:id="rId3" action="ppaction://hlinkfile"/>
              </a:rPr>
              <a:t>Academic Portfolio</a:t>
            </a:r>
            <a:endParaRPr lang="en-US" altLang="en-US" sz="4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Completion date: 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May 1,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2020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  Staff Review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Final Due date:  May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 15, 2020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pic>
        <p:nvPicPr>
          <p:cNvPr id="21511" name="Picture 7" descr="portfoli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62475"/>
            <a:ext cx="2260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Selective Service, Diplomas, and More, OH MY!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905000"/>
            <a:ext cx="5334000" cy="46482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Diploma Information</a:t>
            </a:r>
          </a:p>
          <a:p>
            <a:pPr lvl="1" eaLnBrk="1" hangingPunct="1"/>
            <a:r>
              <a:rPr lang="en-US" altLang="en-US" sz="2800" b="1" dirty="0" smtClean="0"/>
              <a:t>Fill out for official diploma</a:t>
            </a:r>
          </a:p>
          <a:p>
            <a:pPr eaLnBrk="1" hangingPunct="1"/>
            <a:endParaRPr lang="en-US" altLang="en-US" sz="2800" b="1" dirty="0" smtClean="0"/>
          </a:p>
          <a:p>
            <a:pPr eaLnBrk="1" hangingPunct="1"/>
            <a:r>
              <a:rPr lang="en-US" altLang="en-US" sz="2800" b="1" dirty="0" smtClean="0"/>
              <a:t>Transcripts requests</a:t>
            </a:r>
          </a:p>
          <a:p>
            <a:pPr eaLnBrk="1" hangingPunct="1"/>
            <a:endParaRPr lang="en-US" altLang="en-US" sz="2800" b="1" dirty="0" smtClean="0"/>
          </a:p>
          <a:p>
            <a:pPr eaLnBrk="1" hangingPunct="1"/>
            <a:r>
              <a:rPr lang="en-US" altLang="en-US" sz="2800" b="1" dirty="0" smtClean="0">
                <a:hlinkClick r:id="rId3"/>
              </a:rPr>
              <a:t>Voter Registration</a:t>
            </a:r>
            <a:endParaRPr lang="en-US" altLang="en-US" sz="2800" b="1" dirty="0" smtClean="0"/>
          </a:p>
          <a:p>
            <a:pPr eaLnBrk="1" hangingPunct="1"/>
            <a:r>
              <a:rPr lang="en-US" altLang="en-US" sz="2800" b="1" dirty="0" smtClean="0">
                <a:hlinkClick r:id="rId4"/>
              </a:rPr>
              <a:t>Draft registration</a:t>
            </a:r>
          </a:p>
          <a:p>
            <a:pPr lvl="1" eaLnBrk="1" hangingPunct="1"/>
            <a:endParaRPr lang="en-US" altLang="en-US" sz="2800" b="1" dirty="0" smtClean="0"/>
          </a:p>
        </p:txBody>
      </p:sp>
      <p:sp>
        <p:nvSpPr>
          <p:cNvPr id="36868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A5739A-1ACB-46CB-9E56-C009E7AF5983}" type="datetime1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10/29/2019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A59D20-9C6A-45F0-88D1-B5C05C029603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228600" y="2895600"/>
            <a:ext cx="2819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2A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C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1">
              <a:latin typeface="Tempus Sans ITC" panose="04020404030D07020202" pitchFamily="82" charset="0"/>
              <a:ea typeface="MV Boli" panose="02000500030200090000" pitchFamily="2" charset="0"/>
              <a:cs typeface="MV Boli" panose="02000500030200090000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Julie Avery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empus Sans ITC" panose="04020404030D07020202" pitchFamily="82" charset="0"/>
                <a:ea typeface="MV Boli" panose="02000500030200090000" pitchFamily="2" charset="0"/>
                <a:cs typeface="MV Boli" panose="02000500030200090000" pitchFamily="2" charset="0"/>
              </a:rPr>
              <a:t>Registrar 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3222</TotalTime>
  <Words>564</Words>
  <Application>Microsoft Office PowerPoint</Application>
  <PresentationFormat>On-screen Show (4:3)</PresentationFormat>
  <Paragraphs>212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MV Boli</vt:lpstr>
      <vt:lpstr>Tempus Sans ITC</vt:lpstr>
      <vt:lpstr>Times New Roman</vt:lpstr>
      <vt:lpstr>Verdana</vt:lpstr>
      <vt:lpstr>Wingdings</vt:lpstr>
      <vt:lpstr>Wingdings 2</vt:lpstr>
      <vt:lpstr>Wingdings 3</vt:lpstr>
      <vt:lpstr>Retrospect</vt:lpstr>
      <vt:lpstr>         Class of 2020  Senior Parent Night</vt:lpstr>
      <vt:lpstr>Welcome!</vt:lpstr>
      <vt:lpstr>Why Are We Here?</vt:lpstr>
      <vt:lpstr>Visit our Website</vt:lpstr>
      <vt:lpstr>Graduation Requirements:  Class of 2020</vt:lpstr>
      <vt:lpstr>Senior Class Requirements</vt:lpstr>
      <vt:lpstr>Culminating Projects</vt:lpstr>
      <vt:lpstr>Graduation Requirement:  Portfolio</vt:lpstr>
      <vt:lpstr>Selective Service, Diplomas, and More, OH MY! </vt:lpstr>
      <vt:lpstr>Let’s Make Plans for 13th Year…. </vt:lpstr>
      <vt:lpstr>GEAR UP is here to help!</vt:lpstr>
      <vt:lpstr>4-Year University</vt:lpstr>
      <vt:lpstr>Community College</vt:lpstr>
      <vt:lpstr>World Class Scholars--GHC</vt:lpstr>
      <vt:lpstr> Vocational Schools</vt:lpstr>
      <vt:lpstr>Military Service </vt:lpstr>
      <vt:lpstr>Scholarships and Financial Aid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Friese</dc:creator>
  <cp:lastModifiedBy>Nancy Morris</cp:lastModifiedBy>
  <cp:revision>158</cp:revision>
  <cp:lastPrinted>2019-10-29T20:26:08Z</cp:lastPrinted>
  <dcterms:created xsi:type="dcterms:W3CDTF">1601-01-01T00:00:00Z</dcterms:created>
  <dcterms:modified xsi:type="dcterms:W3CDTF">2019-10-29T20:47:55Z</dcterms:modified>
</cp:coreProperties>
</file>